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15" r:id="rId3"/>
    <p:sldId id="307" r:id="rId4"/>
    <p:sldId id="258" r:id="rId5"/>
    <p:sldId id="317" r:id="rId6"/>
    <p:sldId id="309" r:id="rId7"/>
    <p:sldId id="310" r:id="rId8"/>
    <p:sldId id="319" r:id="rId9"/>
    <p:sldId id="318" r:id="rId10"/>
    <p:sldId id="321" r:id="rId11"/>
    <p:sldId id="320" r:id="rId12"/>
    <p:sldId id="314" r:id="rId13"/>
    <p:sldId id="294" r:id="rId14"/>
    <p:sldId id="322" r:id="rId15"/>
    <p:sldId id="323" r:id="rId16"/>
    <p:sldId id="278" r:id="rId17"/>
  </p:sldIdLst>
  <p:sldSz cx="10691813" cy="7559675"/>
  <p:notesSz cx="6858000" cy="9144000"/>
  <p:defaultTextStyle>
    <a:defPPr>
      <a:defRPr lang="en-US"/>
    </a:defPPr>
    <a:lvl1pPr marL="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6DAD9"/>
    <a:srgbClr val="E30613"/>
    <a:srgbClr val="33373C"/>
    <a:srgbClr val="33FF34"/>
    <a:srgbClr val="828186"/>
    <a:srgbClr val="A5A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5" autoAdjust="0"/>
    <p:restoredTop sz="95050" autoAdjust="0"/>
  </p:normalViewPr>
  <p:slideViewPr>
    <p:cSldViewPr showGuides="1">
      <p:cViewPr>
        <p:scale>
          <a:sx n="105" d="100"/>
          <a:sy n="105" d="100"/>
        </p:scale>
        <p:origin x="1344" y="976"/>
      </p:cViewPr>
      <p:guideLst>
        <p:guide orient="horz" pos="2381"/>
        <p:guide pos="4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FA44-0771-4DFC-B26A-9102D4547DD2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A314-C704-4C33-84AA-6D9A56C39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990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587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96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374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643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87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91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85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923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82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43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63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249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4A314-C704-4C33-84AA-6D9A56C39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03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0691813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951039"/>
            <a:ext cx="8018860" cy="1483043"/>
          </a:xfrm>
        </p:spPr>
        <p:txBody>
          <a:bodyPr anchor="b">
            <a:normAutofit/>
          </a:bodyPr>
          <a:lstStyle>
            <a:lvl1pPr algn="ctr">
              <a:defRPr sz="3000" spc="4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6" y="3500438"/>
            <a:ext cx="8018860" cy="1574800"/>
          </a:xfrm>
        </p:spPr>
        <p:txBody>
          <a:bodyPr>
            <a:normAutofit/>
          </a:bodyPr>
          <a:lstStyle>
            <a:lvl1pPr marL="0" indent="0" algn="ctr">
              <a:buNone/>
              <a:defRPr sz="1100" spc="35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997831"/>
            <a:ext cx="5207000" cy="2561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00" y="2"/>
            <a:ext cx="5205600" cy="21759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40" y="510382"/>
            <a:ext cx="1756800" cy="6649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06" y="610394"/>
            <a:ext cx="1468769" cy="11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2"/>
            <a:ext cx="5343525" cy="3779838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7" name="Rectangle 6"/>
          <p:cNvSpPr/>
          <p:nvPr userDrawn="1"/>
        </p:nvSpPr>
        <p:spPr>
          <a:xfrm>
            <a:off x="5343527" y="3779837"/>
            <a:ext cx="5343525" cy="3779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" y="3779837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2802" y="4780711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B7D4B9-814E-482A-ADA1-7D874ADCE05F}" type="datetime1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18254" y="991259"/>
            <a:ext cx="4094252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43527" y="0"/>
            <a:ext cx="5343525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55174" r="-3129" b="-1109"/>
          <a:stretch/>
        </p:blipFill>
        <p:spPr>
          <a:xfrm>
            <a:off x="0" y="-1"/>
            <a:ext cx="3974306" cy="24844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206" y="2605088"/>
            <a:ext cx="6286500" cy="3886200"/>
          </a:xfrm>
        </p:spPr>
        <p:txBody>
          <a:bodyPr/>
          <a:lstStyle>
            <a:lvl1pPr>
              <a:spcAft>
                <a:spcPts val="400"/>
              </a:spcAft>
              <a:defRPr sz="1800" spc="400" baseline="0"/>
            </a:lvl1pPr>
            <a:lvl2pPr marL="0" indent="0">
              <a:lnSpc>
                <a:spcPct val="120000"/>
              </a:lnSpc>
              <a:defRPr sz="1400"/>
            </a:lvl2pPr>
            <a:lvl3pPr marL="0" indent="0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31FA-082D-4023-9E33-93466348B427}" type="datetime1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55" y="4619625"/>
            <a:ext cx="3901858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038166"/>
          </a:xfrm>
        </p:spPr>
        <p:txBody>
          <a:bodyPr anchor="ctr">
            <a:normAutofit/>
          </a:bodyPr>
          <a:lstStyle>
            <a:lvl1pPr algn="ctr">
              <a:defRPr sz="3200" spc="4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7" userDrawn="1">
          <p15:clr>
            <a:srgbClr val="FBAE40"/>
          </p15:clr>
        </p15:guide>
        <p15:guide id="3" orient="horz" pos="2381" userDrawn="1">
          <p15:clr>
            <a:srgbClr val="FBAE40"/>
          </p15:clr>
        </p15:guide>
        <p15:guide id="4" orient="horz" pos="29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" y="6974475"/>
            <a:ext cx="106918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3" y="2"/>
            <a:ext cx="5302800" cy="199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06" y="2636837"/>
            <a:ext cx="3048000" cy="1153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2" b="59997"/>
          <a:stretch/>
        </p:blipFill>
        <p:spPr>
          <a:xfrm>
            <a:off x="2690601" y="4465637"/>
            <a:ext cx="5649824" cy="2508838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0664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3367" userDrawn="1">
          <p15:clr>
            <a:srgbClr val="FBAE40"/>
          </p15:clr>
        </p15:guide>
        <p15:guide id="3" orient="horz" pos="296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D0AC-EB2B-4CC7-9248-133F3FCBBCD8}" type="datetime1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97942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97942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9794240" cy="56747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4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7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4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8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5A4E-DED3-46A1-A7CF-EEE1AC785408}" type="datetime1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0251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806406" y="4364037"/>
            <a:ext cx="266700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6053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3866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167906" y="2051737"/>
            <a:ext cx="1944000" cy="1944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3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, text on right">
    <p:bg>
      <p:bgPr>
        <a:solidFill>
          <a:srgbClr val="E306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2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0466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4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794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422106" y="1560017"/>
            <a:ext cx="4917440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2210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422106" y="385818"/>
            <a:ext cx="4917440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6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03/02/2021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49913" y="2"/>
            <a:ext cx="5041900" cy="75596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04666" y="385818"/>
            <a:ext cx="4917440" cy="56747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z="3600" dirty="0"/>
              <a:t>HEADER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04666" y="1560017"/>
            <a:ext cx="4917440" cy="526782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04666" y="1022353"/>
            <a:ext cx="4917440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666" y="385818"/>
            <a:ext cx="9651366" cy="5674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953293"/>
            <a:ext cx="9651366" cy="58745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705" y="6986382"/>
            <a:ext cx="2180481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C1209DAD-92F4-4EEF-A8EA-9263434B5E48}" type="datetime1">
              <a:rPr lang="en-GB" smtClean="0"/>
              <a:t>03/02/2021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666" y="6986382"/>
            <a:ext cx="6670040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spc="15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5188" y="6986382"/>
            <a:ext cx="800845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3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0" r:id="rId3"/>
    <p:sldLayoutId id="2147483658" r:id="rId4"/>
    <p:sldLayoutId id="2147483656" r:id="rId5"/>
    <p:sldLayoutId id="2147483673" r:id="rId6"/>
    <p:sldLayoutId id="2147483668" r:id="rId7"/>
    <p:sldLayoutId id="2147483674" r:id="rId8"/>
    <p:sldLayoutId id="2147483669" r:id="rId9"/>
    <p:sldLayoutId id="2147483675" r:id="rId10"/>
    <p:sldLayoutId id="2147483666" r:id="rId11"/>
    <p:sldLayoutId id="2147483664" r:id="rId12"/>
    <p:sldLayoutId id="2147483651" r:id="rId13"/>
    <p:sldLayoutId id="214748367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755957" rtl="0" eaLnBrk="1" latinLnBrk="0" hangingPunct="1">
        <a:lnSpc>
          <a:spcPct val="100000"/>
        </a:lnSpc>
        <a:spcBef>
          <a:spcPct val="0"/>
        </a:spcBef>
        <a:buNone/>
        <a:defRPr sz="3600" kern="1200" cap="all" spc="3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1809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3587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5397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7175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078883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861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840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819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7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57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36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15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93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72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851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82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773906" y="2103437"/>
            <a:ext cx="9753599" cy="1142998"/>
          </a:xfrm>
        </p:spPr>
        <p:txBody>
          <a:bodyPr/>
          <a:lstStyle/>
          <a:p>
            <a:r>
              <a:rPr lang="en-GB" dirty="0"/>
              <a:t>Research Methods Week 1 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2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98CD0-570D-9E41-80F2-7B6729416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6476" y="1112837"/>
            <a:ext cx="8018859" cy="319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Research?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10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668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98CD0-570D-9E41-80F2-7B6729416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6476" y="1904708"/>
            <a:ext cx="8018859" cy="319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11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4DC9E8-6E74-0049-A9A1-9C0F8C9B6EAA}"/>
              </a:ext>
            </a:extLst>
          </p:cNvPr>
          <p:cNvSpPr/>
          <p:nvPr/>
        </p:nvSpPr>
        <p:spPr>
          <a:xfrm>
            <a:off x="453681" y="1901977"/>
            <a:ext cx="102530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Research is generating new knowledge through scientific method</a:t>
            </a:r>
          </a:p>
          <a:p>
            <a:r>
              <a:rPr lang="en-US" sz="3000" dirty="0">
                <a:solidFill>
                  <a:schemeClr val="bg1"/>
                </a:solidFill>
              </a:rPr>
              <a:t>  It must be</a:t>
            </a:r>
          </a:p>
          <a:p>
            <a:r>
              <a:rPr lang="en-US" sz="3000" dirty="0">
                <a:solidFill>
                  <a:schemeClr val="bg1"/>
                </a:solidFill>
              </a:rPr>
              <a:t>	- Reliable</a:t>
            </a:r>
          </a:p>
          <a:p>
            <a:r>
              <a:rPr lang="en-US" sz="3000" dirty="0">
                <a:solidFill>
                  <a:schemeClr val="bg1"/>
                </a:solidFill>
              </a:rPr>
              <a:t>	- Repeatable</a:t>
            </a:r>
          </a:p>
          <a:p>
            <a:r>
              <a:rPr lang="en-US" sz="3000" dirty="0">
                <a:solidFill>
                  <a:schemeClr val="bg1"/>
                </a:solidFill>
              </a:rPr>
              <a:t>	- Valid</a:t>
            </a:r>
          </a:p>
        </p:txBody>
      </p:sp>
    </p:spTree>
    <p:extLst>
      <p:ext uri="{BB962C8B-B14F-4D97-AF65-F5344CB8AC3E}">
        <p14:creationId xmlns:p14="http://schemas.microsoft.com/office/powerpoint/2010/main" val="16272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1D66E268-A435-024D-A250-E3BE7C9BF7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BB7BA11-74F6-8849-A9A7-32C79C5784FF}"/>
              </a:ext>
            </a:extLst>
          </p:cNvPr>
          <p:cNvSpPr/>
          <p:nvPr/>
        </p:nvSpPr>
        <p:spPr>
          <a:xfrm>
            <a:off x="640129" y="2267635"/>
            <a:ext cx="9739527" cy="1482628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14196" y="116017"/>
            <a:ext cx="914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The Overall </a:t>
            </a:r>
            <a:r>
              <a:rPr lang="en-GB" sz="3600" b="1" dirty="0" err="1">
                <a:solidFill>
                  <a:schemeClr val="bg1"/>
                </a:solidFill>
              </a:rPr>
              <a:t>Journy</a:t>
            </a:r>
            <a:r>
              <a:rPr lang="en-GB" sz="3600" b="1" dirty="0">
                <a:solidFill>
                  <a:schemeClr val="bg1"/>
                </a:solidFill>
              </a:rPr>
              <a:t> 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F269-46F5-B94D-A93A-1C9905AF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48" y="8809037"/>
            <a:ext cx="6807200" cy="4508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920582-C1F8-8647-B7CD-E635B3191103}"/>
              </a:ext>
            </a:extLst>
          </p:cNvPr>
          <p:cNvSpPr/>
          <p:nvPr/>
        </p:nvSpPr>
        <p:spPr>
          <a:xfrm>
            <a:off x="697707" y="808037"/>
            <a:ext cx="9678194" cy="1372628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75393-A6D3-394C-A521-7B4D1077165E}"/>
              </a:ext>
            </a:extLst>
          </p:cNvPr>
          <p:cNvSpPr txBox="1"/>
          <p:nvPr/>
        </p:nvSpPr>
        <p:spPr>
          <a:xfrm>
            <a:off x="773906" y="1290828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98D23F-DB57-E14C-81C5-F5E9CEB90434}"/>
              </a:ext>
            </a:extLst>
          </p:cNvPr>
          <p:cNvSpPr/>
          <p:nvPr/>
        </p:nvSpPr>
        <p:spPr>
          <a:xfrm>
            <a:off x="2412514" y="911506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014FF13-24AF-5240-9E1D-A74CE4B08A93}"/>
              </a:ext>
            </a:extLst>
          </p:cNvPr>
          <p:cNvSpPr/>
          <p:nvPr/>
        </p:nvSpPr>
        <p:spPr>
          <a:xfrm>
            <a:off x="5040681" y="895082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Hypothesis/ Research Question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45A749-4634-5549-A1C6-23C5F6A73D1B}"/>
              </a:ext>
            </a:extLst>
          </p:cNvPr>
          <p:cNvSpPr/>
          <p:nvPr/>
        </p:nvSpPr>
        <p:spPr>
          <a:xfrm>
            <a:off x="7555706" y="884237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Literature Review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CF459E9-CD90-EE49-9ECD-80090060C209}"/>
              </a:ext>
            </a:extLst>
          </p:cNvPr>
          <p:cNvSpPr/>
          <p:nvPr/>
        </p:nvSpPr>
        <p:spPr>
          <a:xfrm>
            <a:off x="5040681" y="2380863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Methods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8ACF55-F074-DF44-8159-FB435692A9CE}"/>
              </a:ext>
            </a:extLst>
          </p:cNvPr>
          <p:cNvSpPr/>
          <p:nvPr/>
        </p:nvSpPr>
        <p:spPr>
          <a:xfrm>
            <a:off x="7555706" y="2417085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Schedule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76A1D-D878-A145-A1B6-43B7F62D6BA7}"/>
              </a:ext>
            </a:extLst>
          </p:cNvPr>
          <p:cNvSpPr txBox="1"/>
          <p:nvPr/>
        </p:nvSpPr>
        <p:spPr>
          <a:xfrm>
            <a:off x="773149" y="2817227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B3BFECE-EDCB-CE42-8072-304558E43BB0}"/>
              </a:ext>
            </a:extLst>
          </p:cNvPr>
          <p:cNvSpPr/>
          <p:nvPr/>
        </p:nvSpPr>
        <p:spPr>
          <a:xfrm>
            <a:off x="2450306" y="2390308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F948FFC-5B73-7749-BC5B-FF1B32B23A1A}"/>
              </a:ext>
            </a:extLst>
          </p:cNvPr>
          <p:cNvSpPr/>
          <p:nvPr/>
        </p:nvSpPr>
        <p:spPr>
          <a:xfrm>
            <a:off x="640128" y="3884197"/>
            <a:ext cx="9739527" cy="1482628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C9F427B-396D-7B40-A95D-CBB7FC6E461B}"/>
              </a:ext>
            </a:extLst>
          </p:cNvPr>
          <p:cNvSpPr/>
          <p:nvPr/>
        </p:nvSpPr>
        <p:spPr>
          <a:xfrm>
            <a:off x="640127" y="5545649"/>
            <a:ext cx="9739527" cy="1482628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28033B-13C4-254A-AFBC-37353798BB93}"/>
              </a:ext>
            </a:extLst>
          </p:cNvPr>
          <p:cNvSpPr txBox="1"/>
          <p:nvPr/>
        </p:nvSpPr>
        <p:spPr>
          <a:xfrm>
            <a:off x="773149" y="4489492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AB5EF1-8447-4E49-A54A-B402CA070163}"/>
              </a:ext>
            </a:extLst>
          </p:cNvPr>
          <p:cNvSpPr/>
          <p:nvPr/>
        </p:nvSpPr>
        <p:spPr>
          <a:xfrm>
            <a:off x="3171607" y="4000318"/>
            <a:ext cx="6662143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artifact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684E0F5-0B5D-FA44-A17B-4BA15D252F40}"/>
              </a:ext>
            </a:extLst>
          </p:cNvPr>
          <p:cNvSpPr/>
          <p:nvPr/>
        </p:nvSpPr>
        <p:spPr>
          <a:xfrm>
            <a:off x="2374106" y="5623590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Data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0C0FEAB-1406-B241-85D6-E5B2D812691E}"/>
              </a:ext>
            </a:extLst>
          </p:cNvPr>
          <p:cNvSpPr/>
          <p:nvPr/>
        </p:nvSpPr>
        <p:spPr>
          <a:xfrm>
            <a:off x="5040681" y="5632395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 Research Question/Hypothesis 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25ECF4E-763E-754C-B568-DF388DCA605E}"/>
              </a:ext>
            </a:extLst>
          </p:cNvPr>
          <p:cNvSpPr/>
          <p:nvPr/>
        </p:nvSpPr>
        <p:spPr>
          <a:xfrm>
            <a:off x="7555706" y="5656416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Conclude your Work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1A5B1B-FCE6-3C46-9FB6-FA15C52C69A3}"/>
              </a:ext>
            </a:extLst>
          </p:cNvPr>
          <p:cNvSpPr txBox="1"/>
          <p:nvPr/>
        </p:nvSpPr>
        <p:spPr>
          <a:xfrm>
            <a:off x="773149" y="6150944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283322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1812" cy="755967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98CD0-570D-9E41-80F2-7B6729416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6476" y="1036637"/>
            <a:ext cx="8018859" cy="319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Reality?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67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98CD0-570D-9E41-80F2-7B6729416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6476" y="1904708"/>
            <a:ext cx="8018859" cy="319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will need to access your version of reality to evaluate final year project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14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326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98CD0-570D-9E41-80F2-7B6729416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69106" y="731837"/>
            <a:ext cx="9753600" cy="319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Qualitative vs Quantitative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15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94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C70AC-36C0-2242-A130-C4E6753C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97"/>
            <a:ext cx="11319423" cy="75298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124591"/>
            <a:ext cx="11292636" cy="768426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/>
          </a:p>
        </p:txBody>
      </p:sp>
      <p:sp>
        <p:nvSpPr>
          <p:cNvPr id="11" name="Rectangle 10"/>
          <p:cNvSpPr/>
          <p:nvPr/>
        </p:nvSpPr>
        <p:spPr>
          <a:xfrm>
            <a:off x="1946594" y="350837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Course Structure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8512" y="2209685"/>
            <a:ext cx="7667098" cy="3908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 weekly 1 hour lecture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A weekly 2 hour seminar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2 assessments</a:t>
            </a:r>
          </a:p>
          <a:p>
            <a:pPr marL="978637" lvl="1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Group Presentation (20%)</a:t>
            </a:r>
          </a:p>
          <a:p>
            <a:pPr marL="978637" lvl="1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Research Proposal (80%)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AutoNum type="arabicPeriod" startAt="2"/>
            </a:pPr>
            <a:endParaRPr lang="en-US" sz="2400" b="1" dirty="0">
              <a:solidFill>
                <a:schemeClr val="bg1"/>
              </a:solidFill>
            </a:endParaRPr>
          </a:p>
          <a:p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  <a:p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9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56" t="-492" r="155" b="660"/>
          <a:stretch/>
        </p:blipFill>
        <p:spPr>
          <a:xfrm>
            <a:off x="-16824" y="-106363"/>
            <a:ext cx="10708638" cy="76660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0" y="-90496"/>
            <a:ext cx="10708638" cy="7666038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77270" y="157147"/>
            <a:ext cx="7666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Assessment 1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F269-46F5-B94D-A93A-1C9905AF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48" y="8809037"/>
            <a:ext cx="6807200" cy="4508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920582-C1F8-8647-B7CD-E635B3191103}"/>
              </a:ext>
            </a:extLst>
          </p:cNvPr>
          <p:cNvSpPr/>
          <p:nvPr/>
        </p:nvSpPr>
        <p:spPr>
          <a:xfrm>
            <a:off x="711778" y="1390642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98D23F-DB57-E14C-81C5-F5E9CEB90434}"/>
              </a:ext>
            </a:extLst>
          </p:cNvPr>
          <p:cNvSpPr/>
          <p:nvPr/>
        </p:nvSpPr>
        <p:spPr>
          <a:xfrm>
            <a:off x="3364011" y="1520575"/>
            <a:ext cx="4953153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Groups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6F666C5-6C55-3D4B-9A31-D64B4943DC14}"/>
              </a:ext>
            </a:extLst>
          </p:cNvPr>
          <p:cNvSpPr/>
          <p:nvPr/>
        </p:nvSpPr>
        <p:spPr>
          <a:xfrm>
            <a:off x="711777" y="3240108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CF459E9-CD90-EE49-9ECD-80090060C209}"/>
              </a:ext>
            </a:extLst>
          </p:cNvPr>
          <p:cNvSpPr/>
          <p:nvPr/>
        </p:nvSpPr>
        <p:spPr>
          <a:xfrm>
            <a:off x="3393190" y="3413026"/>
            <a:ext cx="4923974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Pick a Divisive Topic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52D7C28-961B-E94E-96F0-7CFA1FEB79E3}"/>
              </a:ext>
            </a:extLst>
          </p:cNvPr>
          <p:cNvSpPr/>
          <p:nvPr/>
        </p:nvSpPr>
        <p:spPr>
          <a:xfrm>
            <a:off x="711777" y="5203083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271CA47-B409-2142-B4B6-1EFF4EF9402D}"/>
              </a:ext>
            </a:extLst>
          </p:cNvPr>
          <p:cNvSpPr/>
          <p:nvPr/>
        </p:nvSpPr>
        <p:spPr>
          <a:xfrm>
            <a:off x="3393190" y="5356831"/>
            <a:ext cx="4923974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Record a 5/10 min Discussion/Presentation</a:t>
            </a:r>
          </a:p>
        </p:txBody>
      </p:sp>
    </p:spTree>
    <p:extLst>
      <p:ext uri="{BB962C8B-B14F-4D97-AF65-F5344CB8AC3E}">
        <p14:creationId xmlns:p14="http://schemas.microsoft.com/office/powerpoint/2010/main" val="380415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56" t="-492" r="155" b="660"/>
          <a:stretch/>
        </p:blipFill>
        <p:spPr>
          <a:xfrm>
            <a:off x="-16824" y="-106363"/>
            <a:ext cx="10708638" cy="76660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53182"/>
            <a:ext cx="10708638" cy="7666038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46594" y="350837"/>
            <a:ext cx="7666512" cy="15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Assessment 2 (Project Proposal)</a:t>
            </a:r>
          </a:p>
          <a:p>
            <a:pPr algn="ctr"/>
            <a:r>
              <a:rPr lang="en-GB" b="1" dirty="0"/>
              <a:t>Due: 10th Jan, 2020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F269-46F5-B94D-A93A-1C9905AF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48" y="8809037"/>
            <a:ext cx="6807200" cy="4508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920582-C1F8-8647-B7CD-E635B3191103}"/>
              </a:ext>
            </a:extLst>
          </p:cNvPr>
          <p:cNvSpPr/>
          <p:nvPr/>
        </p:nvSpPr>
        <p:spPr>
          <a:xfrm>
            <a:off x="711778" y="1390642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75393-A6D3-394C-A521-7B4D1077165E}"/>
              </a:ext>
            </a:extLst>
          </p:cNvPr>
          <p:cNvSpPr txBox="1"/>
          <p:nvPr/>
        </p:nvSpPr>
        <p:spPr>
          <a:xfrm>
            <a:off x="1002506" y="1940106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98D23F-DB57-E14C-81C5-F5E9CEB90434}"/>
              </a:ext>
            </a:extLst>
          </p:cNvPr>
          <p:cNvSpPr/>
          <p:nvPr/>
        </p:nvSpPr>
        <p:spPr>
          <a:xfrm>
            <a:off x="2679448" y="1570037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014FF13-24AF-5240-9E1D-A74CE4B08A93}"/>
              </a:ext>
            </a:extLst>
          </p:cNvPr>
          <p:cNvSpPr/>
          <p:nvPr/>
        </p:nvSpPr>
        <p:spPr>
          <a:xfrm>
            <a:off x="5117306" y="1570037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Hypothesis/ Research Question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45A749-4634-5549-A1C6-23C5F6A73D1B}"/>
              </a:ext>
            </a:extLst>
          </p:cNvPr>
          <p:cNvSpPr/>
          <p:nvPr/>
        </p:nvSpPr>
        <p:spPr>
          <a:xfrm>
            <a:off x="7582060" y="1570037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Literature Review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6F666C5-6C55-3D4B-9A31-D64B4943DC14}"/>
              </a:ext>
            </a:extLst>
          </p:cNvPr>
          <p:cNvSpPr/>
          <p:nvPr/>
        </p:nvSpPr>
        <p:spPr>
          <a:xfrm>
            <a:off x="711777" y="3240108"/>
            <a:ext cx="9739527" cy="1676400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CF459E9-CD90-EE49-9ECD-80090060C209}"/>
              </a:ext>
            </a:extLst>
          </p:cNvPr>
          <p:cNvSpPr/>
          <p:nvPr/>
        </p:nvSpPr>
        <p:spPr>
          <a:xfrm>
            <a:off x="5056092" y="3354393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Methods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8ACF55-F074-DF44-8159-FB435692A9CE}"/>
              </a:ext>
            </a:extLst>
          </p:cNvPr>
          <p:cNvSpPr/>
          <p:nvPr/>
        </p:nvSpPr>
        <p:spPr>
          <a:xfrm>
            <a:off x="7582060" y="3351868"/>
            <a:ext cx="228545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Schedule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B385F-A6FE-1446-956D-508404F7B2E6}"/>
              </a:ext>
            </a:extLst>
          </p:cNvPr>
          <p:cNvSpPr txBox="1"/>
          <p:nvPr/>
        </p:nvSpPr>
        <p:spPr>
          <a:xfrm>
            <a:off x="971440" y="5468650"/>
            <a:ext cx="9220200" cy="769441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0" dirty="0">
                <a:solidFill>
                  <a:schemeClr val="tx2"/>
                </a:solidFill>
              </a:rPr>
              <a:t>Final Year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BEF0316-027B-674A-8733-C6DC24380C1A}"/>
              </a:ext>
            </a:extLst>
          </p:cNvPr>
          <p:cNvSpPr/>
          <p:nvPr/>
        </p:nvSpPr>
        <p:spPr>
          <a:xfrm>
            <a:off x="5193506" y="4916508"/>
            <a:ext cx="1066529" cy="650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76A1D-D878-A145-A1B6-43B7F62D6BA7}"/>
              </a:ext>
            </a:extLst>
          </p:cNvPr>
          <p:cNvSpPr txBox="1"/>
          <p:nvPr/>
        </p:nvSpPr>
        <p:spPr>
          <a:xfrm>
            <a:off x="1078166" y="3808512"/>
            <a:ext cx="28194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Specification</a:t>
            </a:r>
          </a:p>
        </p:txBody>
      </p:sp>
    </p:spTree>
    <p:extLst>
      <p:ext uri="{BB962C8B-B14F-4D97-AF65-F5344CB8AC3E}">
        <p14:creationId xmlns:p14="http://schemas.microsoft.com/office/powerpoint/2010/main" val="889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1D66E268-A435-024D-A250-E3BE7C9BF7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BB7BA11-74F6-8849-A9A7-32C79C5784FF}"/>
              </a:ext>
            </a:extLst>
          </p:cNvPr>
          <p:cNvSpPr/>
          <p:nvPr/>
        </p:nvSpPr>
        <p:spPr>
          <a:xfrm>
            <a:off x="640129" y="2267635"/>
            <a:ext cx="9739527" cy="1482628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14196" y="116017"/>
            <a:ext cx="914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Module Block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F269-46F5-B94D-A93A-1C9905AF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48" y="8809037"/>
            <a:ext cx="6807200" cy="4508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920582-C1F8-8647-B7CD-E635B3191103}"/>
              </a:ext>
            </a:extLst>
          </p:cNvPr>
          <p:cNvSpPr/>
          <p:nvPr/>
        </p:nvSpPr>
        <p:spPr>
          <a:xfrm>
            <a:off x="697707" y="808037"/>
            <a:ext cx="9678194" cy="1372628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98D23F-DB57-E14C-81C5-F5E9CEB90434}"/>
              </a:ext>
            </a:extLst>
          </p:cNvPr>
          <p:cNvSpPr/>
          <p:nvPr/>
        </p:nvSpPr>
        <p:spPr>
          <a:xfrm>
            <a:off x="1014197" y="911506"/>
            <a:ext cx="9141836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Introducing Research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B3BFECE-EDCB-CE42-8072-304558E43BB0}"/>
              </a:ext>
            </a:extLst>
          </p:cNvPr>
          <p:cNvSpPr/>
          <p:nvPr/>
        </p:nvSpPr>
        <p:spPr>
          <a:xfrm>
            <a:off x="1014195" y="2390308"/>
            <a:ext cx="9141837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and Referencing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F948FFC-5B73-7749-BC5B-FF1B32B23A1A}"/>
              </a:ext>
            </a:extLst>
          </p:cNvPr>
          <p:cNvSpPr/>
          <p:nvPr/>
        </p:nvSpPr>
        <p:spPr>
          <a:xfrm>
            <a:off x="640128" y="3884197"/>
            <a:ext cx="9739527" cy="1482628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C9F427B-396D-7B40-A95D-CBB7FC6E461B}"/>
              </a:ext>
            </a:extLst>
          </p:cNvPr>
          <p:cNvSpPr/>
          <p:nvPr/>
        </p:nvSpPr>
        <p:spPr>
          <a:xfrm>
            <a:off x="640127" y="5545649"/>
            <a:ext cx="9739527" cy="1482628"/>
          </a:xfrm>
          <a:prstGeom prst="roundRect">
            <a:avLst/>
          </a:prstGeom>
          <a:solidFill>
            <a:srgbClr val="92D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AB5EF1-8447-4E49-A54A-B402CA070163}"/>
              </a:ext>
            </a:extLst>
          </p:cNvPr>
          <p:cNvSpPr/>
          <p:nvPr/>
        </p:nvSpPr>
        <p:spPr>
          <a:xfrm>
            <a:off x="1014195" y="4000318"/>
            <a:ext cx="903749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Writing and Communication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684E0F5-0B5D-FA44-A17B-4BA15D252F40}"/>
              </a:ext>
            </a:extLst>
          </p:cNvPr>
          <p:cNvSpPr/>
          <p:nvPr/>
        </p:nvSpPr>
        <p:spPr>
          <a:xfrm>
            <a:off x="1014195" y="5623590"/>
            <a:ext cx="903749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Conducting </a:t>
            </a:r>
            <a:r>
              <a:rPr lang="en-US" dirty="0" err="1"/>
              <a:t>Rersearch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6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C70AC-36C0-2242-A130-C4E6753C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97"/>
            <a:ext cx="11319423" cy="75298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124591"/>
            <a:ext cx="11292636" cy="7684265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1DF59B-F81A-F74C-91C9-8C252478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06" y="579437"/>
            <a:ext cx="6832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7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67B05-769F-4349-AFFF-1E5D7C84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84706" cy="7559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ED176-AD7A-8043-941F-DC8891BE8764}"/>
              </a:ext>
            </a:extLst>
          </p:cNvPr>
          <p:cNvSpPr/>
          <p:nvPr/>
        </p:nvSpPr>
        <p:spPr>
          <a:xfrm>
            <a:off x="0" y="12509"/>
            <a:ext cx="10984706" cy="7559675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7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9D763D-92A4-1D42-8084-AC55501C3BC6}"/>
              </a:ext>
            </a:extLst>
          </p:cNvPr>
          <p:cNvSpPr/>
          <p:nvPr/>
        </p:nvSpPr>
        <p:spPr>
          <a:xfrm>
            <a:off x="926306" y="1713362"/>
            <a:ext cx="967660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1.  What assessments do I need to complete?</a:t>
            </a:r>
          </a:p>
          <a:p>
            <a:r>
              <a:rPr lang="en-US" sz="2500" dirty="0">
                <a:solidFill>
                  <a:schemeClr val="bg1"/>
                </a:solidFill>
              </a:rPr>
              <a:t>2.  What does it mean to be a graduate?</a:t>
            </a:r>
          </a:p>
          <a:p>
            <a:r>
              <a:rPr lang="en-US" sz="2500" dirty="0">
                <a:solidFill>
                  <a:schemeClr val="bg1"/>
                </a:solidFill>
              </a:rPr>
              <a:t>3.  What is research?</a:t>
            </a:r>
          </a:p>
          <a:p>
            <a:r>
              <a:rPr lang="en-US" sz="2500" dirty="0">
                <a:solidFill>
                  <a:schemeClr val="bg1"/>
                </a:solidFill>
              </a:rPr>
              <a:t>4.  What is reality, and how might I access this reality when conducting my research?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750062-EC22-464B-8C78-338D62AF0A4B}"/>
              </a:ext>
            </a:extLst>
          </p:cNvPr>
          <p:cNvSpPr/>
          <p:nvPr/>
        </p:nvSpPr>
        <p:spPr>
          <a:xfrm>
            <a:off x="2450306" y="530660"/>
            <a:ext cx="5343525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</a:rPr>
              <a:t>Week 1 </a:t>
            </a:r>
          </a:p>
        </p:txBody>
      </p:sp>
    </p:spTree>
    <p:extLst>
      <p:ext uri="{BB962C8B-B14F-4D97-AF65-F5344CB8AC3E}">
        <p14:creationId xmlns:p14="http://schemas.microsoft.com/office/powerpoint/2010/main" val="11402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98CD0-570D-9E41-80F2-7B6729416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6476" y="1904708"/>
            <a:ext cx="8018859" cy="319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it mean to be a graduate?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8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969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98CD0-570D-9E41-80F2-7B6729416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7829" r="15746"/>
          <a:stretch/>
        </p:blipFill>
        <p:spPr>
          <a:xfrm>
            <a:off x="20" y="1"/>
            <a:ext cx="10691792" cy="75596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6476" y="1904708"/>
            <a:ext cx="8018859" cy="3197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1092" y="7006698"/>
            <a:ext cx="2405658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7B914098-EA5F-4E0F-8262-B37EEDEAEE84}" type="slidenum">
              <a:rPr lang="en-US" sz="1200" spc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9</a:t>
            </a:fld>
            <a:endParaRPr lang="en-US" sz="1200" spc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4DC9E8-6E74-0049-A9A1-9C0F8C9B6EAA}"/>
              </a:ext>
            </a:extLst>
          </p:cNvPr>
          <p:cNvSpPr/>
          <p:nvPr/>
        </p:nvSpPr>
        <p:spPr>
          <a:xfrm>
            <a:off x="774700" y="910782"/>
            <a:ext cx="9197412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"Graduates are thought to feel a need to seek and evaluate evidence before coming to a conclusion, not to accept ‘spin’ as readily as non-graduates, to question the status quo to show intellectual curiosity about the social world**"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&gt;&gt; Biggs 2011, p.111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3E947A-8BC1-2342-A2CC-3BEFC6CE8080}"/>
              </a:ext>
            </a:extLst>
          </p:cNvPr>
          <p:cNvSpPr/>
          <p:nvPr/>
        </p:nvSpPr>
        <p:spPr>
          <a:xfrm>
            <a:off x="774700" y="3406330"/>
            <a:ext cx="9371806" cy="261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"Laziness and cowardice are the reasons why such a large part of mankind gladly remain [immature] all their lives, long after nature has freed them from external guidance [...]. It is so comfortable to be a [immature]. If I have a book that thinks for me, a pastor who acts as my conscience, a physician who prescribes my diet, and so on--then I have no need to exert myself. I have no need to think.”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&gt;&gt; Kant 1784, p.1</a:t>
            </a:r>
          </a:p>
        </p:txBody>
      </p:sp>
    </p:spTree>
    <p:extLst>
      <p:ext uri="{BB962C8B-B14F-4D97-AF65-F5344CB8AC3E}">
        <p14:creationId xmlns:p14="http://schemas.microsoft.com/office/powerpoint/2010/main" val="243575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51">
      <a:dk1>
        <a:sysClr val="windowText" lastClr="000000"/>
      </a:dk1>
      <a:lt1>
        <a:sysClr val="window" lastClr="FFFFFF"/>
      </a:lt1>
      <a:dk2>
        <a:srgbClr val="172934"/>
      </a:dk2>
      <a:lt2>
        <a:srgbClr val="E7E6E6"/>
      </a:lt2>
      <a:accent1>
        <a:srgbClr val="E3061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29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uthampton Solent presentation template - new brand" id="{9A111449-8A30-400E-95EF-574DFB6DE763}" vid="{A72177E1-23DC-41FC-BB4E-9853E54FEE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10773</TotalTime>
  <Words>398</Words>
  <Application>Microsoft Macintosh PowerPoint</Application>
  <PresentationFormat>Custom</PresentationFormat>
  <Paragraphs>96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Trebuchet MS</vt:lpstr>
      <vt:lpstr>Office Theme</vt:lpstr>
      <vt:lpstr>Research Methods Week 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Southampton Solent University</dc:creator>
  <cp:lastModifiedBy>Joe Appleton</cp:lastModifiedBy>
  <cp:revision>138</cp:revision>
  <dcterms:created xsi:type="dcterms:W3CDTF">2017-02-28T18:13:28Z</dcterms:created>
  <dcterms:modified xsi:type="dcterms:W3CDTF">2021-02-04T08:32:24Z</dcterms:modified>
</cp:coreProperties>
</file>